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B6D877-ACDF-4198-92CA-5203148238A4}">
  <a:tblStyle styleId="{67B6D877-ACDF-4198-92CA-5203148238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ac89fe065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ac89fe065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ac89fe065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ac89fe065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ac89fe0650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ac89fe0650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ac89fe065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ac89fe0650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ac89fe0650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ac89fe0650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914a5d1998_4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914a5d1998_4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914a5d1998_4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914a5d1998_4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914a5d1998_4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914a5d1998_4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914a5d1998_4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914a5d1998_4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914a5d1998_4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914a5d1998_4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ac89fe065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ac89fe065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914a5d1998_4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914a5d1998_4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914a5d1998_4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914a5d1998_4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914a5d1998_4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914a5d1998_4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914a5d1998_4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914a5d1998_4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914a5d1998_4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914a5d1998_4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914a5d1998_4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914a5d1998_4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914a5d1998_4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914a5d1998_4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ac89fe065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ac89fe065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ac89fe065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ac89fe065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ac89fe0650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ac89fe0650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ac89fe0650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ac89fe0650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ac89fe0650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ac89fe0650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ac89fe065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ac89fe065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c89fe0650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ac89fe0650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3145800"/>
            <a:ext cx="6249900" cy="9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460" b="1">
                <a:solidFill>
                  <a:srgbClr val="000000"/>
                </a:solidFill>
              </a:rPr>
              <a:t>Histopathologic Cancer Detection</a:t>
            </a:r>
            <a:endParaRPr sz="2280" b="1">
              <a:solidFill>
                <a:srgbClr val="000000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4100100"/>
            <a:ext cx="5116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chemeClr val="dk1"/>
                </a:solidFill>
              </a:rPr>
              <a:t>Team	:</a:t>
            </a:r>
            <a:r>
              <a:rPr lang="en" sz="1400" dirty="0">
                <a:solidFill>
                  <a:schemeClr val="dk1"/>
                </a:solidFill>
              </a:rPr>
              <a:t> Team 7 [</a:t>
            </a:r>
            <a:r>
              <a:rPr lang="en" sz="1400" b="1" dirty="0">
                <a:solidFill>
                  <a:schemeClr val="dk1"/>
                </a:solidFill>
              </a:rPr>
              <a:t>George Chempumthara and Revanth Padala]</a:t>
            </a:r>
            <a:endParaRPr sz="14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chemeClr val="dk1"/>
                </a:solidFill>
              </a:rPr>
              <a:t>Course</a:t>
            </a:r>
            <a:r>
              <a:rPr lang="en" sz="1400" b="1">
                <a:solidFill>
                  <a:schemeClr val="dk1"/>
                </a:solidFill>
              </a:rPr>
              <a:t>	: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 dirty="0">
                <a:solidFill>
                  <a:schemeClr val="dk1"/>
                </a:solidFill>
              </a:rPr>
              <a:t>CSYE 7105 High Performance Parallel Machine Learning &amp; AI </a:t>
            </a:r>
            <a:endParaRPr sz="1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 b="1" dirty="0">
                <a:solidFill>
                  <a:schemeClr val="dk1"/>
                </a:solidFill>
              </a:rPr>
              <a:t>Instructor	:</a:t>
            </a:r>
            <a:r>
              <a:rPr lang="en" sz="1400" dirty="0">
                <a:solidFill>
                  <a:schemeClr val="dk1"/>
                </a:solidFill>
              </a:rPr>
              <a:t> Prof. Handan Liu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11700" y="365750"/>
            <a:ext cx="8520600" cy="42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Training, Validation Loss and Accuracy (DDP) 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375" y="1396900"/>
            <a:ext cx="4515631" cy="277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825" y="1396900"/>
            <a:ext cx="4415376" cy="271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body" idx="1"/>
          </p:nvPr>
        </p:nvSpPr>
        <p:spPr>
          <a:xfrm>
            <a:off x="326325" y="364050"/>
            <a:ext cx="4209000" cy="44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b="1">
                <a:solidFill>
                  <a:schemeClr val="dk1"/>
                </a:solidFill>
              </a:rPr>
              <a:t>The Generalization Gap:</a:t>
            </a:r>
            <a:r>
              <a:rPr lang="en" sz="1100">
                <a:solidFill>
                  <a:schemeClr val="dk1"/>
                </a:solidFill>
              </a:rPr>
              <a:t> Smaller batches (Batch 64 on 1 GPU) achieved the highest accuracy (</a:t>
            </a:r>
            <a:r>
              <a:rPr lang="en" sz="1100" b="1">
                <a:solidFill>
                  <a:schemeClr val="dk1"/>
                </a:solidFill>
              </a:rPr>
              <a:t>~93%</a:t>
            </a:r>
            <a:r>
              <a:rPr lang="en" sz="1100">
                <a:solidFill>
                  <a:schemeClr val="dk1"/>
                </a:solidFill>
              </a:rPr>
              <a:t>) due to the regularization effect of gradient noise, while scaling to larger batches (Batch 512 on 4 GPUs) caused a slight dip in accuracy (</a:t>
            </a:r>
            <a:r>
              <a:rPr lang="en" sz="1100" b="1">
                <a:solidFill>
                  <a:schemeClr val="dk1"/>
                </a:solidFill>
              </a:rPr>
              <a:t>89–91%</a:t>
            </a:r>
            <a:r>
              <a:rPr lang="en" sz="1100">
                <a:solidFill>
                  <a:schemeClr val="dk1"/>
                </a:solidFill>
              </a:rPr>
              <a:t>)</a:t>
            </a:r>
            <a:endParaRPr sz="11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b="1">
                <a:solidFill>
                  <a:schemeClr val="dk1"/>
                </a:solidFill>
              </a:rPr>
              <a:t>Near-Linear Scalability:</a:t>
            </a:r>
            <a:r>
              <a:rPr lang="en" sz="1100">
                <a:solidFill>
                  <a:schemeClr val="dk1"/>
                </a:solidFill>
              </a:rPr>
              <a:t> The Distributed Data Parallel (DDP) backend proved highly efficient, achieving a </a:t>
            </a:r>
            <a:r>
              <a:rPr lang="en" sz="1100" b="1">
                <a:solidFill>
                  <a:schemeClr val="dk1"/>
                </a:solidFill>
              </a:rPr>
              <a:t>~3.7x speedup</a:t>
            </a:r>
            <a:r>
              <a:rPr lang="en" sz="1100">
                <a:solidFill>
                  <a:schemeClr val="dk1"/>
                </a:solidFill>
              </a:rPr>
              <a:t> on 4 GPUs with minimal communication overhead.</a:t>
            </a:r>
            <a:endParaRPr sz="11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b="1">
                <a:solidFill>
                  <a:schemeClr val="dk1"/>
                </a:solidFill>
              </a:rPr>
              <a:t>Performance Trade-off:</a:t>
            </a:r>
            <a:r>
              <a:rPr lang="en" sz="1100">
                <a:solidFill>
                  <a:schemeClr val="dk1"/>
                </a:solidFill>
              </a:rPr>
              <a:t> The results highlight a fundamental choice: prioritize </a:t>
            </a:r>
            <a:r>
              <a:rPr lang="en" sz="1100" b="1">
                <a:solidFill>
                  <a:schemeClr val="dk1"/>
                </a:solidFill>
              </a:rPr>
              <a:t>maximum precision</a:t>
            </a:r>
            <a:r>
              <a:rPr lang="en" sz="1100">
                <a:solidFill>
                  <a:schemeClr val="dk1"/>
                </a:solidFill>
              </a:rPr>
              <a:t> using single-GPU small batches, or </a:t>
            </a:r>
            <a:r>
              <a:rPr lang="en" sz="1100" b="1">
                <a:solidFill>
                  <a:schemeClr val="dk1"/>
                </a:solidFill>
              </a:rPr>
              <a:t>maximum speed</a:t>
            </a:r>
            <a:r>
              <a:rPr lang="en" sz="1100">
                <a:solidFill>
                  <a:schemeClr val="dk1"/>
                </a:solidFill>
              </a:rPr>
              <a:t> using multi-GPU large batches.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2412" y="153622"/>
            <a:ext cx="4389879" cy="277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8263" y="2932475"/>
            <a:ext cx="4838200" cy="170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Best Configuration by Composite Score</a:t>
            </a:r>
            <a:endParaRPr b="1"/>
          </a:p>
        </p:txBody>
      </p:sp>
      <p:sp>
        <p:nvSpPr>
          <p:cNvPr id="133" name="Google Shape;133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65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274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68"/>
              <a:buChar char="●"/>
            </a:pPr>
            <a:r>
              <a:rPr lang="en" sz="1167" b="1">
                <a:solidFill>
                  <a:schemeClr val="dk1"/>
                </a:solidFill>
              </a:rPr>
              <a:t>Golden Config:</a:t>
            </a:r>
            <a:r>
              <a:rPr lang="en" sz="1167">
                <a:solidFill>
                  <a:schemeClr val="dk1"/>
                </a:solidFill>
              </a:rPr>
              <a:t> </a:t>
            </a:r>
            <a:r>
              <a:rPr lang="en" sz="1167" b="1">
                <a:solidFill>
                  <a:schemeClr val="dk1"/>
                </a:solidFill>
              </a:rPr>
              <a:t>1 GPU | Batch 64</a:t>
            </a:r>
            <a:r>
              <a:rPr lang="en" sz="1167">
                <a:solidFill>
                  <a:schemeClr val="dk1"/>
                </a:solidFill>
              </a:rPr>
              <a:t> - highest composite score (1.12)</a:t>
            </a:r>
            <a:endParaRPr sz="1167">
              <a:solidFill>
                <a:schemeClr val="dk1"/>
              </a:solidFill>
            </a:endParaRPr>
          </a:p>
          <a:p>
            <a:pPr marL="457200" lvl="0" indent="-30274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68"/>
              <a:buChar char="●"/>
            </a:pPr>
            <a:r>
              <a:rPr lang="en" sz="1167" b="1">
                <a:solidFill>
                  <a:schemeClr val="dk1"/>
                </a:solidFill>
              </a:rPr>
              <a:t>Best Quality: </a:t>
            </a:r>
            <a:r>
              <a:rPr lang="en" sz="1167">
                <a:solidFill>
                  <a:schemeClr val="dk1"/>
                </a:solidFill>
              </a:rPr>
              <a:t>Val Acc </a:t>
            </a:r>
            <a:r>
              <a:rPr lang="en" sz="1167" b="1">
                <a:solidFill>
                  <a:schemeClr val="dk1"/>
                </a:solidFill>
              </a:rPr>
              <a:t>88.2%</a:t>
            </a:r>
            <a:r>
              <a:rPr lang="en" sz="1167">
                <a:solidFill>
                  <a:schemeClr val="dk1"/>
                </a:solidFill>
              </a:rPr>
              <a:t>, Val Loss </a:t>
            </a:r>
            <a:r>
              <a:rPr lang="en" sz="1167" b="1">
                <a:solidFill>
                  <a:schemeClr val="dk1"/>
                </a:solidFill>
              </a:rPr>
              <a:t>0.277</a:t>
            </a:r>
            <a:r>
              <a:rPr lang="en" sz="1167">
                <a:solidFill>
                  <a:schemeClr val="dk1"/>
                </a:solidFill>
              </a:rPr>
              <a:t> → Most accurate and stable</a:t>
            </a:r>
            <a:endParaRPr sz="1167">
              <a:solidFill>
                <a:schemeClr val="dk1"/>
              </a:solidFill>
            </a:endParaRPr>
          </a:p>
          <a:p>
            <a:pPr marL="457200" lvl="0" indent="-30274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68"/>
              <a:buChar char="●"/>
            </a:pPr>
            <a:r>
              <a:rPr lang="en" sz="1167">
                <a:solidFill>
                  <a:schemeClr val="dk1"/>
                </a:solidFill>
              </a:rPr>
              <a:t>Trade-off: Slowest run </a:t>
            </a:r>
            <a:r>
              <a:rPr lang="en" sz="1167" b="1">
                <a:solidFill>
                  <a:schemeClr val="dk1"/>
                </a:solidFill>
              </a:rPr>
              <a:t>(566 img/s)</a:t>
            </a:r>
            <a:r>
              <a:rPr lang="en" sz="1167">
                <a:solidFill>
                  <a:schemeClr val="dk1"/>
                </a:solidFill>
              </a:rPr>
              <a:t> but best generalization</a:t>
            </a:r>
            <a:endParaRPr sz="1167">
              <a:solidFill>
                <a:schemeClr val="dk1"/>
              </a:solidFill>
            </a:endParaRPr>
          </a:p>
          <a:p>
            <a:pPr marL="457200" lvl="0" indent="-30274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68"/>
              <a:buChar char="●"/>
            </a:pPr>
            <a:r>
              <a:rPr lang="en" sz="1167" b="1">
                <a:solidFill>
                  <a:schemeClr val="dk1"/>
                </a:solidFill>
              </a:rPr>
              <a:t>Scaling Effect: 2 GPU </a:t>
            </a:r>
            <a:r>
              <a:rPr lang="en" sz="1167">
                <a:solidFill>
                  <a:schemeClr val="dk1"/>
                </a:solidFill>
              </a:rPr>
              <a:t>- </a:t>
            </a:r>
            <a:r>
              <a:rPr lang="en" sz="1167" b="1">
                <a:solidFill>
                  <a:schemeClr val="dk1"/>
                </a:solidFill>
              </a:rPr>
              <a:t>1170 img/s</a:t>
            </a:r>
            <a:r>
              <a:rPr lang="en" sz="1167">
                <a:solidFill>
                  <a:schemeClr val="dk1"/>
                </a:solidFill>
              </a:rPr>
              <a:t> (</a:t>
            </a:r>
            <a:r>
              <a:rPr lang="en" sz="1167" b="1">
                <a:solidFill>
                  <a:schemeClr val="dk1"/>
                </a:solidFill>
              </a:rPr>
              <a:t>2x faster</a:t>
            </a:r>
            <a:r>
              <a:rPr lang="en" sz="1167">
                <a:solidFill>
                  <a:schemeClr val="dk1"/>
                </a:solidFill>
              </a:rPr>
              <a:t>) but accuracy drops to </a:t>
            </a:r>
            <a:r>
              <a:rPr lang="en" sz="1167" b="1">
                <a:solidFill>
                  <a:schemeClr val="dk1"/>
                </a:solidFill>
              </a:rPr>
              <a:t>83-87%</a:t>
            </a:r>
            <a:endParaRPr sz="1167" b="1">
              <a:solidFill>
                <a:schemeClr val="dk1"/>
              </a:solidFill>
            </a:endParaRPr>
          </a:p>
          <a:p>
            <a:pPr marL="457200" lvl="0" indent="-30274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68"/>
              <a:buChar char="●"/>
            </a:pPr>
            <a:r>
              <a:rPr lang="en" sz="1167" b="1">
                <a:solidFill>
                  <a:schemeClr val="dk1"/>
                </a:solidFill>
              </a:rPr>
              <a:t>Strategy - Prototype vs Production:</a:t>
            </a:r>
            <a:endParaRPr sz="1167" b="1">
              <a:solidFill>
                <a:schemeClr val="dk1"/>
              </a:solidFill>
            </a:endParaRPr>
          </a:p>
          <a:p>
            <a:pPr marL="914400" lvl="1" indent="-30274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68"/>
              <a:buChar char="○"/>
            </a:pPr>
            <a:r>
              <a:rPr lang="en" sz="1167" b="1">
                <a:solidFill>
                  <a:schemeClr val="dk1"/>
                </a:solidFill>
              </a:rPr>
              <a:t>Prototype: </a:t>
            </a:r>
            <a:r>
              <a:rPr lang="en" sz="1167">
                <a:solidFill>
                  <a:schemeClr val="dk1"/>
                </a:solidFill>
              </a:rPr>
              <a:t>2-4 GPUs → Faster experiments &amp; Hyperparameter tuning</a:t>
            </a:r>
            <a:endParaRPr sz="1167">
              <a:solidFill>
                <a:schemeClr val="dk1"/>
              </a:solidFill>
            </a:endParaRPr>
          </a:p>
          <a:p>
            <a:pPr marL="914400" lvl="1" indent="-30274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68"/>
              <a:buChar char="○"/>
            </a:pPr>
            <a:r>
              <a:rPr lang="en" sz="1167">
                <a:solidFill>
                  <a:schemeClr val="dk1"/>
                </a:solidFill>
              </a:rPr>
              <a:t>Production: 1 GPU | Batch 64 → maximize safety-critical accuracy</a:t>
            </a:r>
            <a:endParaRPr sz="1167">
              <a:solidFill>
                <a:schemeClr val="dk1"/>
              </a:solidFill>
            </a:endParaRPr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0475" y="1411675"/>
            <a:ext cx="4427450" cy="23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Test Accuracy Across GPU &amp; Batch Size Configuration</a:t>
            </a:r>
            <a:endParaRPr b="1"/>
          </a:p>
        </p:txBody>
      </p:sp>
      <p:sp>
        <p:nvSpPr>
          <p:cNvPr id="140" name="Google Shape;140;p25"/>
          <p:cNvSpPr txBox="1">
            <a:spLocks noGrp="1"/>
          </p:cNvSpPr>
          <p:nvPr>
            <p:ph type="body" idx="1"/>
          </p:nvPr>
        </p:nvSpPr>
        <p:spPr>
          <a:xfrm>
            <a:off x="311700" y="1408275"/>
            <a:ext cx="4662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b="1">
                <a:solidFill>
                  <a:schemeClr val="dk1"/>
                </a:solidFill>
              </a:rPr>
              <a:t>Batch Size Effect:</a:t>
            </a:r>
            <a:r>
              <a:rPr lang="en" sz="1200">
                <a:solidFill>
                  <a:schemeClr val="dk1"/>
                </a:solidFill>
              </a:rPr>
              <a:t> Batch </a:t>
            </a:r>
            <a:r>
              <a:rPr lang="en" sz="1200" b="1">
                <a:solidFill>
                  <a:schemeClr val="dk1"/>
                </a:solidFill>
              </a:rPr>
              <a:t>64</a:t>
            </a:r>
            <a:r>
              <a:rPr lang="en" sz="1200">
                <a:solidFill>
                  <a:schemeClr val="dk1"/>
                </a:solidFill>
              </a:rPr>
              <a:t> consistently outperforms </a:t>
            </a:r>
            <a:r>
              <a:rPr lang="en" sz="1200" b="1">
                <a:solidFill>
                  <a:schemeClr val="dk1"/>
                </a:solidFill>
              </a:rPr>
              <a:t>128</a:t>
            </a:r>
            <a:r>
              <a:rPr lang="en" sz="1200">
                <a:solidFill>
                  <a:schemeClr val="dk1"/>
                </a:solidFill>
              </a:rPr>
              <a:t>; best test accuracy </a:t>
            </a:r>
            <a:r>
              <a:rPr lang="en" sz="1200" b="1">
                <a:solidFill>
                  <a:schemeClr val="dk1"/>
                </a:solidFill>
              </a:rPr>
              <a:t>88.2% </a:t>
            </a:r>
            <a:r>
              <a:rPr lang="en" sz="1200">
                <a:solidFill>
                  <a:schemeClr val="dk1"/>
                </a:solidFill>
              </a:rPr>
              <a:t>(1 GPU Batch 64)</a:t>
            </a:r>
            <a:endParaRPr sz="120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b="1">
                <a:solidFill>
                  <a:schemeClr val="dk1"/>
                </a:solidFill>
              </a:rPr>
              <a:t>Scaling Patterns:</a:t>
            </a:r>
            <a:r>
              <a:rPr lang="en" sz="1200">
                <a:solidFill>
                  <a:schemeClr val="dk1"/>
                </a:solidFill>
              </a:rPr>
              <a:t> Going from </a:t>
            </a:r>
            <a:r>
              <a:rPr lang="en" sz="1200" b="1">
                <a:solidFill>
                  <a:schemeClr val="dk1"/>
                </a:solidFill>
              </a:rPr>
              <a:t>1 → 2 GPUs</a:t>
            </a:r>
            <a:r>
              <a:rPr lang="en" sz="1200">
                <a:solidFill>
                  <a:schemeClr val="dk1"/>
                </a:solidFill>
              </a:rPr>
              <a:t>, Batch 64 barely drops </a:t>
            </a:r>
            <a:r>
              <a:rPr lang="en" sz="1200" b="1">
                <a:solidFill>
                  <a:schemeClr val="dk1"/>
                </a:solidFill>
              </a:rPr>
              <a:t>(0.4%)</a:t>
            </a:r>
            <a:r>
              <a:rPr lang="en" sz="1200">
                <a:solidFill>
                  <a:schemeClr val="dk1"/>
                </a:solidFill>
              </a:rPr>
              <a:t>, but Batch 128 drops 4% </a:t>
            </a:r>
            <a:r>
              <a:rPr lang="en" sz="1200" b="1">
                <a:solidFill>
                  <a:schemeClr val="dk1"/>
                </a:solidFill>
              </a:rPr>
              <a:t>(to 83.6%)</a:t>
            </a:r>
            <a:endParaRPr sz="1200" b="1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b="1">
                <a:solidFill>
                  <a:schemeClr val="dk1"/>
                </a:solidFill>
              </a:rPr>
              <a:t>Diminishing Return: More GPUs + Larger batches → </a:t>
            </a:r>
            <a:r>
              <a:rPr lang="en" sz="1200">
                <a:solidFill>
                  <a:schemeClr val="dk1"/>
                </a:solidFill>
              </a:rPr>
              <a:t>faster training but worst accuracy highlighting a clear generalization gap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3700" y="1315725"/>
            <a:ext cx="3848700" cy="251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Training Time Scaling With Multiple GPUs</a:t>
            </a:r>
            <a:endParaRPr b="1"/>
          </a:p>
        </p:txBody>
      </p:sp>
      <p:sp>
        <p:nvSpPr>
          <p:cNvPr id="147" name="Google Shape;147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Near-linear </a:t>
            </a:r>
            <a:r>
              <a:rPr lang="en" b="1">
                <a:solidFill>
                  <a:schemeClr val="dk1"/>
                </a:solidFill>
              </a:rPr>
              <a:t>3.73x </a:t>
            </a:r>
            <a:r>
              <a:rPr lang="en">
                <a:solidFill>
                  <a:schemeClr val="dk1"/>
                </a:solidFill>
              </a:rPr>
              <a:t>GPU speedup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51.5 → 13.8 minutes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Diminishing absolute time saving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Big gain: 1 → 2 GPUs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Smaller gain: 2 → 4 GPUs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Batch-size timing converges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700" y="1491250"/>
            <a:ext cx="4474599" cy="267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FSDP Analysis</a:t>
            </a:r>
            <a:endParaRPr b="1"/>
          </a:p>
        </p:txBody>
      </p:sp>
      <p:sp>
        <p:nvSpPr>
          <p:cNvPr id="154" name="Google Shape;154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Visualizing Learning Curves by GPU Count and Batch Size</a:t>
            </a:r>
            <a:endParaRPr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GPUs [1, 2, 4]</a:t>
            </a:r>
            <a:endParaRPr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Batch Size [64, 128, 512]</a:t>
            </a:r>
            <a:endParaRPr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Epochs - 10</a:t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325" y="1659725"/>
            <a:ext cx="4893475" cy="308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>
            <a:spLocks noGrp="1"/>
          </p:cNvSpPr>
          <p:nvPr>
            <p:ph type="body" idx="1"/>
          </p:nvPr>
        </p:nvSpPr>
        <p:spPr>
          <a:xfrm>
            <a:off x="311700" y="276825"/>
            <a:ext cx="8520600" cy="42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Training, Validation Loss and Accuracy (FSDP)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98650"/>
            <a:ext cx="4654251" cy="29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9300" y="1152375"/>
            <a:ext cx="4530380" cy="283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>
            <a:spLocks noGrp="1"/>
          </p:cNvSpPr>
          <p:nvPr>
            <p:ph type="body" idx="1"/>
          </p:nvPr>
        </p:nvSpPr>
        <p:spPr>
          <a:xfrm>
            <a:off x="311700" y="276825"/>
            <a:ext cx="8520600" cy="42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b="1">
                <a:solidFill>
                  <a:schemeClr val="dk1"/>
                </a:solidFill>
              </a:rPr>
              <a:t>FSDP: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 b="1">
                <a:solidFill>
                  <a:schemeClr val="dk1"/>
                </a:solidFill>
              </a:rPr>
              <a:t>3.4x </a:t>
            </a:r>
            <a:r>
              <a:rPr lang="en">
                <a:solidFill>
                  <a:schemeClr val="dk1"/>
                </a:solidFill>
              </a:rPr>
              <a:t>multi-GPU Speedup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Large batches boost FSDP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b="1">
                <a:solidFill>
                  <a:schemeClr val="dk1"/>
                </a:solidFill>
              </a:rPr>
              <a:t>4 GPUs | Batch 512: </a:t>
            </a:r>
            <a:r>
              <a:rPr lang="en">
                <a:solidFill>
                  <a:schemeClr val="dk1"/>
                </a:solidFill>
              </a:rPr>
              <a:t>Speed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b="1">
                <a:solidFill>
                  <a:schemeClr val="dk1"/>
                </a:solidFill>
              </a:rPr>
              <a:t>Batch 64: </a:t>
            </a:r>
            <a:r>
              <a:rPr lang="en">
                <a:solidFill>
                  <a:schemeClr val="dk1"/>
                </a:solidFill>
              </a:rPr>
              <a:t>Accuracy champion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Speed vs Accuracy trade-off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9100" y="276825"/>
            <a:ext cx="4653201" cy="289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9450" y="3120200"/>
            <a:ext cx="4572850" cy="1524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Best Configuration by Composite Score</a:t>
            </a:r>
            <a:endParaRPr b="1"/>
          </a:p>
        </p:txBody>
      </p:sp>
      <p:sp>
        <p:nvSpPr>
          <p:cNvPr id="175" name="Google Shape;175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Golden Config: </a:t>
            </a:r>
            <a:r>
              <a:rPr lang="en" b="1">
                <a:solidFill>
                  <a:schemeClr val="dk1"/>
                </a:solidFill>
              </a:rPr>
              <a:t>1 GPU | 64</a:t>
            </a:r>
            <a:endParaRPr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Highest quality, best stability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Val Acc </a:t>
            </a:r>
            <a:r>
              <a:rPr lang="en" b="1">
                <a:solidFill>
                  <a:schemeClr val="dk1"/>
                </a:solidFill>
              </a:rPr>
              <a:t>93.4%, </a:t>
            </a:r>
            <a:r>
              <a:rPr lang="en">
                <a:solidFill>
                  <a:schemeClr val="dk1"/>
                </a:solidFill>
              </a:rPr>
              <a:t>loss</a:t>
            </a:r>
            <a:r>
              <a:rPr lang="en" b="1">
                <a:solidFill>
                  <a:schemeClr val="dk1"/>
                </a:solidFill>
              </a:rPr>
              <a:t> 0.277</a:t>
            </a:r>
            <a:endParaRPr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Slowest: </a:t>
            </a:r>
            <a:r>
              <a:rPr lang="en" b="1">
                <a:solidFill>
                  <a:schemeClr val="dk1"/>
                </a:solidFill>
              </a:rPr>
              <a:t>566 img/s</a:t>
            </a:r>
            <a:endParaRPr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2 GPU: 2x throughput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2 GPU: 90% val accuracy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6" name="Google Shape;1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150" y="1154050"/>
            <a:ext cx="4955975" cy="283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>
            <a:spLocks noGrp="1"/>
          </p:cNvSpPr>
          <p:nvPr>
            <p:ph type="title"/>
          </p:nvPr>
        </p:nvSpPr>
        <p:spPr>
          <a:xfrm>
            <a:off x="311700" y="453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Test Accuracy Across GPU &amp; Batch Size Configuration</a:t>
            </a:r>
            <a:endParaRPr b="1"/>
          </a:p>
        </p:txBody>
      </p:sp>
      <p:sp>
        <p:nvSpPr>
          <p:cNvPr id="182" name="Google Shape;182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Small batches → Best convergence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1 GPU | 64 → </a:t>
            </a:r>
            <a:r>
              <a:rPr lang="en" b="1">
                <a:solidFill>
                  <a:schemeClr val="dk1"/>
                </a:solidFill>
              </a:rPr>
              <a:t>94.1%</a:t>
            </a:r>
            <a:r>
              <a:rPr lang="en">
                <a:solidFill>
                  <a:schemeClr val="dk1"/>
                </a:solidFill>
              </a:rPr>
              <a:t> acc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Batch 128 losses acc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More GPUs → speed, less acc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Final model: Single GPU, Batch 64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6775" y="1500175"/>
            <a:ext cx="4617226" cy="2538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Project Overview</a:t>
            </a:r>
            <a:endParaRPr b="1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Introduction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Dataset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Data Preprocessing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Multi-CPUs using Joblib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Multi-CPUs using Dask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Base Model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Distributed Data Parallel (DDP) Training Analysis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Fully Shared Data Parallel (FSDP) Training Analysis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DDP vs FSDP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Conclusion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Training Time Scaling with Multiple GPUs</a:t>
            </a:r>
            <a:endParaRPr b="1"/>
          </a:p>
        </p:txBody>
      </p:sp>
      <p:sp>
        <p:nvSpPr>
          <p:cNvPr id="189" name="Google Shape;189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FSDP: </a:t>
            </a:r>
            <a:r>
              <a:rPr lang="en" b="1">
                <a:solidFill>
                  <a:schemeClr val="dk1"/>
                </a:solidFill>
              </a:rPr>
              <a:t>3.43x </a:t>
            </a:r>
            <a:r>
              <a:rPr lang="en">
                <a:solidFill>
                  <a:schemeClr val="dk1"/>
                </a:solidFill>
              </a:rPr>
              <a:t>speedup overall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b="1">
                <a:solidFill>
                  <a:schemeClr val="dk1"/>
                </a:solidFill>
              </a:rPr>
              <a:t>1 GPU, 512: 3279s</a:t>
            </a:r>
            <a:endParaRPr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b="1">
                <a:solidFill>
                  <a:schemeClr val="dk1"/>
                </a:solidFill>
              </a:rPr>
              <a:t>4 GPUs, 512: 956s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90" name="Google Shape;1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4500" y="1644700"/>
            <a:ext cx="5257800" cy="29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Comparative Analysis: FSDP vs DDP</a:t>
            </a:r>
            <a:endParaRPr b="1"/>
          </a:p>
        </p:txBody>
      </p:sp>
      <p:sp>
        <p:nvSpPr>
          <p:cNvPr id="196" name="Google Shape;196;p33"/>
          <p:cNvSpPr txBox="1">
            <a:spLocks noGrp="1"/>
          </p:cNvSpPr>
          <p:nvPr>
            <p:ph type="body" idx="1"/>
          </p:nvPr>
        </p:nvSpPr>
        <p:spPr>
          <a:xfrm>
            <a:off x="311700" y="3723675"/>
            <a:ext cx="85206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Observation:</a:t>
            </a:r>
            <a:r>
              <a:rPr lang="en" sz="1500">
                <a:solidFill>
                  <a:schemeClr val="dk1"/>
                </a:solidFill>
              </a:rPr>
              <a:t> Across all multi-GPU runs, DDP was consistently faster, with 4-GPU DDP beating FSDP by 150-343 sec per configuration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For this CNN (fits easily in P100 VRam), FSDP’s sharding overhead isn’t worth it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97" name="Google Shape;1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100" y="1170975"/>
            <a:ext cx="5200650" cy="25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Scaling Efficiency (Speedup)</a:t>
            </a:r>
            <a:endParaRPr b="1"/>
          </a:p>
        </p:txBody>
      </p:sp>
      <p:sp>
        <p:nvSpPr>
          <p:cNvPr id="203" name="Google Shape;203;p34"/>
          <p:cNvSpPr txBox="1">
            <a:spLocks noGrp="1"/>
          </p:cNvSpPr>
          <p:nvPr>
            <p:ph type="body" idx="1"/>
          </p:nvPr>
        </p:nvSpPr>
        <p:spPr>
          <a:xfrm>
            <a:off x="311700" y="3875475"/>
            <a:ext cx="8520600" cy="9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Observation: </a:t>
            </a:r>
            <a:r>
              <a:rPr lang="en" sz="1500">
                <a:solidFill>
                  <a:schemeClr val="dk1"/>
                </a:solidFill>
              </a:rPr>
              <a:t>Both DDP and FSDP scaled well, but </a:t>
            </a:r>
            <a:r>
              <a:rPr lang="en" sz="1500" b="1">
                <a:solidFill>
                  <a:schemeClr val="dk1"/>
                </a:solidFill>
              </a:rPr>
              <a:t>DDP was more efficient, </a:t>
            </a:r>
            <a:r>
              <a:rPr lang="en" sz="1500">
                <a:solidFill>
                  <a:schemeClr val="dk1"/>
                </a:solidFill>
              </a:rPr>
              <a:t>reaching 806s at 4 GPUs vs 956s for FSDP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For this CNN-sized vision workload, </a:t>
            </a:r>
            <a:r>
              <a:rPr lang="en" sz="1500" b="1">
                <a:solidFill>
                  <a:schemeClr val="dk1"/>
                </a:solidFill>
              </a:rPr>
              <a:t>DDP’s 3.7x</a:t>
            </a:r>
            <a:r>
              <a:rPr lang="en" sz="1500">
                <a:solidFill>
                  <a:schemeClr val="dk1"/>
                </a:solidFill>
              </a:rPr>
              <a:t> speedup vs </a:t>
            </a:r>
            <a:r>
              <a:rPr lang="en" sz="1500" b="1">
                <a:solidFill>
                  <a:schemeClr val="dk1"/>
                </a:solidFill>
              </a:rPr>
              <a:t>FSDP 3.4x</a:t>
            </a:r>
            <a:endParaRPr sz="1500" b="1">
              <a:solidFill>
                <a:schemeClr val="dk1"/>
              </a:solidFill>
            </a:endParaRPr>
          </a:p>
        </p:txBody>
      </p:sp>
      <p:pic>
        <p:nvPicPr>
          <p:cNvPr id="204" name="Google Shape;20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6150" y="1371600"/>
            <a:ext cx="4667250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Model Accuracy (DDP vs FSDP)</a:t>
            </a:r>
            <a:endParaRPr b="1"/>
          </a:p>
        </p:txBody>
      </p:sp>
      <p:sp>
        <p:nvSpPr>
          <p:cNvPr id="210" name="Google Shape;210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b="1">
                <a:solidFill>
                  <a:schemeClr val="dk1"/>
                </a:solidFill>
              </a:rPr>
              <a:t>Best DDP Acc: </a:t>
            </a:r>
            <a:r>
              <a:rPr lang="en">
                <a:solidFill>
                  <a:schemeClr val="dk1"/>
                </a:solidFill>
              </a:rPr>
              <a:t>93.62% (1 GPU | Batch 64)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b="1">
                <a:solidFill>
                  <a:schemeClr val="dk1"/>
                </a:solidFill>
              </a:rPr>
              <a:t>Best FSDP Acc: </a:t>
            </a:r>
            <a:r>
              <a:rPr lang="en">
                <a:solidFill>
                  <a:schemeClr val="dk1"/>
                </a:solidFill>
              </a:rPr>
              <a:t>94.10% (1 GPU | Batch 64).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1" name="Google Shape;2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438" y="1986675"/>
            <a:ext cx="5063126" cy="2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Future Scope</a:t>
            </a:r>
            <a:endParaRPr b="1"/>
          </a:p>
        </p:txBody>
      </p:sp>
      <p:sp>
        <p:nvSpPr>
          <p:cNvPr id="217" name="Google Shape;217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Mixed Precision (AMP):</a:t>
            </a:r>
            <a:r>
              <a:rPr lang="en" sz="1500">
                <a:solidFill>
                  <a:schemeClr val="dk1"/>
                </a:solidFill>
              </a:rPr>
              <a:t> Use FP16 training to cut memory usage by 50%, enable much larger batch sizes (eg., 1024+) and faster DDP training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Richer Architectures:</a:t>
            </a:r>
            <a:r>
              <a:rPr lang="en" sz="1500">
                <a:solidFill>
                  <a:schemeClr val="dk1"/>
                </a:solidFill>
              </a:rPr>
              <a:t> Scale CNN to ViTs / EfficientNet-B7 using FSDP to shard large models across GPUs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3D Histopathology: </a:t>
            </a:r>
            <a:r>
              <a:rPr lang="en" sz="1500">
                <a:solidFill>
                  <a:schemeClr val="dk1"/>
                </a:solidFill>
              </a:rPr>
              <a:t>Extend pipeline to 3D volumetric data for more realistic tissue modeling using multi-GPU parallelism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Conclusion</a:t>
            </a:r>
            <a:endParaRPr b="1"/>
          </a:p>
        </p:txBody>
      </p:sp>
      <p:sp>
        <p:nvSpPr>
          <p:cNvPr id="223" name="Google Shape;223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b="1">
                <a:solidFill>
                  <a:schemeClr val="dk1"/>
                </a:solidFill>
              </a:rPr>
              <a:t>Parallelism Works: </a:t>
            </a:r>
            <a:r>
              <a:rPr lang="en">
                <a:solidFill>
                  <a:schemeClr val="dk1"/>
                </a:solidFill>
              </a:rPr>
              <a:t>Achieved up to </a:t>
            </a:r>
            <a:r>
              <a:rPr lang="en" b="1">
                <a:solidFill>
                  <a:schemeClr val="dk1"/>
                </a:solidFill>
              </a:rPr>
              <a:t>3.7x speedup </a:t>
            </a:r>
            <a:r>
              <a:rPr lang="en">
                <a:solidFill>
                  <a:schemeClr val="dk1"/>
                </a:solidFill>
              </a:rPr>
              <a:t> using pytorch DDP on 4 GPUs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b="1">
                <a:solidFill>
                  <a:schemeClr val="dk1"/>
                </a:solidFill>
              </a:rPr>
              <a:t>Accuracy vs Speed Trade-Off: </a:t>
            </a:r>
            <a:r>
              <a:rPr lang="en">
                <a:solidFill>
                  <a:schemeClr val="dk1"/>
                </a:solidFill>
              </a:rPr>
              <a:t>Distributed training accelerates experimentation, but</a:t>
            </a:r>
            <a:r>
              <a:rPr lang="en" b="1">
                <a:solidFill>
                  <a:schemeClr val="dk1"/>
                </a:solidFill>
              </a:rPr>
              <a:t> single GPU + Batch 64 </a:t>
            </a:r>
            <a:r>
              <a:rPr lang="en">
                <a:solidFill>
                  <a:schemeClr val="dk1"/>
                </a:solidFill>
              </a:rPr>
              <a:t>delivered the best diagnostic accuracy (</a:t>
            </a:r>
            <a:r>
              <a:rPr lang="en" b="1">
                <a:solidFill>
                  <a:schemeClr val="dk1"/>
                </a:solidFill>
              </a:rPr>
              <a:t>94%</a:t>
            </a:r>
            <a:r>
              <a:rPr lang="en">
                <a:solidFill>
                  <a:schemeClr val="dk1"/>
                </a:solidFill>
              </a:rPr>
              <a:t>)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b="1">
                <a:solidFill>
                  <a:schemeClr val="dk1"/>
                </a:solidFill>
              </a:rPr>
              <a:t>DDP vs FSDP: </a:t>
            </a:r>
            <a:r>
              <a:rPr lang="en">
                <a:solidFill>
                  <a:schemeClr val="dk1"/>
                </a:solidFill>
              </a:rPr>
              <a:t>for this CNN-scale model, </a:t>
            </a:r>
            <a:r>
              <a:rPr lang="en" b="1">
                <a:solidFill>
                  <a:schemeClr val="dk1"/>
                </a:solidFill>
              </a:rPr>
              <a:t>DDP outperformed FSDP in raw throughput, </a:t>
            </a:r>
            <a:r>
              <a:rPr lang="en">
                <a:solidFill>
                  <a:schemeClr val="dk1"/>
                </a:solidFill>
              </a:rPr>
              <a:t>as sharding overhead wasn’t justified by memory needs.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/>
          <p:nvPr/>
        </p:nvSpPr>
        <p:spPr>
          <a:xfrm>
            <a:off x="839375" y="1241225"/>
            <a:ext cx="32592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dk2"/>
                </a:solidFill>
              </a:rPr>
              <a:t>Thank You</a:t>
            </a:r>
            <a:endParaRPr sz="45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 b="1"/>
              <a:t>Introduction</a:t>
            </a:r>
            <a:endParaRPr sz="2520" b="1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Oral Squamous Cell Carcinoma (OSCC) is a serious global health burden, with high morbidity and mortality, requiring early and accurate diagnosis.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Current diagnosis relies on manual examination of histopathological images by pathologists highly accurate but slow, labor-intensive, and subject to inter-observer variability.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Deep learning, especially CNN-based models, offers a way to automatically analyze these images, enabling faster, more consistent, and scalable OSCC detection.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Dataset Overview</a:t>
            </a:r>
            <a:endParaRPr b="1"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Two Public OSCC Histopathology Datasets Combined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Total Images: 314,144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Original Image Sizes Are Heterogeneous (Unbalanced Resolutions)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Total Data Volume: 12GB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4" name="Google Shape;74;p16" title="Screenshot 2025-12-03 at 1.56.0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3075" y="2181097"/>
            <a:ext cx="4579225" cy="23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 title="folderStructur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050" y="2839423"/>
            <a:ext cx="2460426" cy="134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 Preprocessing</a:t>
            </a:r>
            <a:endParaRPr b="1"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Preprocessed to 96×96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Converted all Images to jpg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Created CSV File with ID and Label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Dask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JobLib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Balancing Data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82" name="Google Shape;82;p17" title="Screenshot 2025-12-03 at 2.35.4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0425" y="849100"/>
            <a:ext cx="3845176" cy="3655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916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CSV Creation Comparison</a:t>
            </a:r>
            <a:endParaRPr b="1"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664375"/>
            <a:ext cx="8520600" cy="4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Regular MP:								Dask: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JobLib: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89" name="Google Shape;89;p18" title="Screenshot 2025-12-03 at 2.29.39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525" y="1066725"/>
            <a:ext cx="4011275" cy="2038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 title="Screenshot 2025-12-03 at 2.32.17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7300" y="1066725"/>
            <a:ext cx="4011275" cy="2038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 title="Screenshot 2025-12-03 at 2.34.03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43575" y="3105449"/>
            <a:ext cx="3856854" cy="177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Performance Comparison</a:t>
            </a:r>
            <a:endParaRPr b="1"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672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98" name="Google Shape;98;p19"/>
          <p:cNvGraphicFramePr/>
          <p:nvPr/>
        </p:nvGraphicFramePr>
        <p:xfrm>
          <a:off x="908200" y="1685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{67B6D877-ACDF-4198-92CA-5203148238A4}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Framework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Best CPUs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Time (Sec)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Speedup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Sequential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0.2870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1.00x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Regular MP (Best)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0.2573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1.12x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JobLib (Best)</a:t>
                      </a:r>
                      <a:endParaRPr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1.0833</a:t>
                      </a:r>
                      <a:endParaRPr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0.26x</a:t>
                      </a:r>
                      <a:endParaRPr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Dask (Best)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1.3418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0.21x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51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Base Model</a:t>
            </a:r>
            <a:endParaRPr b="1"/>
          </a:p>
        </p:txBody>
      </p:sp>
      <p:pic>
        <p:nvPicPr>
          <p:cNvPr id="104" name="Google Shape;104;p20" title="basemode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737152" cy="258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 title="OSCC_400x_455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175" y="1351225"/>
            <a:ext cx="937748" cy="9229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6" name="Google Shape;106;p20"/>
          <p:cNvGraphicFramePr/>
          <p:nvPr/>
        </p:nvGraphicFramePr>
        <p:xfrm>
          <a:off x="5401450" y="33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{67B6D877-ACDF-4198-92CA-5203148238A4}</a:tableStyleId>
              </a:tblPr>
              <a:tblGrid>
                <a:gridCol w="109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8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</a:rPr>
                        <a:t>Layer Type</a:t>
                      </a:r>
                      <a:endParaRPr sz="12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</a:rPr>
                        <a:t>Details</a:t>
                      </a:r>
                      <a:endParaRPr sz="12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Input</a:t>
                      </a:r>
                      <a:endParaRPr sz="1200"/>
                    </a:p>
                  </a:txBody>
                  <a:tcPr marL="91425" marR="91425" marT="91425" marB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RGB IMG, 3x96x96</a:t>
                      </a:r>
                      <a:endParaRPr sz="1200"/>
                    </a:p>
                  </a:txBody>
                  <a:tcPr marL="91425" marR="91425" marT="91425" marB="91425"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Conv Block 1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Conv2d + BN + ReLu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MaxPool2D</a:t>
                      </a:r>
                      <a:endParaRPr sz="1200"/>
                    </a:p>
                  </a:txBody>
                  <a:tcPr marL="91425" marR="91425" marT="91425" marB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Reduces size to 48x48</a:t>
                      </a:r>
                      <a:endParaRPr sz="1200"/>
                    </a:p>
                  </a:txBody>
                  <a:tcPr marL="91425" marR="91425" marT="91425" marB="91425"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Conv Block 2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Conv2d + BN + ReLu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MaxPool2D</a:t>
                      </a:r>
                      <a:endParaRPr sz="1200"/>
                    </a:p>
                  </a:txBody>
                  <a:tcPr marL="91425" marR="91425" marT="91425" marB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Reduces size to 24x24</a:t>
                      </a:r>
                      <a:endParaRPr sz="1200"/>
                    </a:p>
                  </a:txBody>
                  <a:tcPr marL="91425" marR="91425" marT="91425" marB="91425"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Conv Block 3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Conv2d + BN + ReLu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MaxPool2D</a:t>
                      </a:r>
                      <a:endParaRPr sz="1200"/>
                    </a:p>
                  </a:txBody>
                  <a:tcPr marL="91425" marR="91425" marT="91425" marB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Reduces size to 12x12</a:t>
                      </a:r>
                      <a:endParaRPr sz="1200"/>
                    </a:p>
                  </a:txBody>
                  <a:tcPr marL="91425" marR="91425" marT="91425" marB="91425"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7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Flatten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Maps to 1D Vector (128x12x12 = 18,432)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27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FC Layer 1</a:t>
                      </a:r>
                      <a:endParaRPr sz="1200"/>
                    </a:p>
                  </a:txBody>
                  <a:tcPr marL="91425" marR="91425" marT="91425" marB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Linear (18, 432 → 256), ReLu, Dropout(0.5)</a:t>
                      </a:r>
                      <a:endParaRPr sz="1200"/>
                    </a:p>
                  </a:txBody>
                  <a:tcPr marL="91425" marR="91425" marT="91425" marB="91425"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Output Layer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Linear (256 → 1)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DDP Analysis</a:t>
            </a:r>
            <a:endParaRPr b="1"/>
          </a:p>
        </p:txBody>
      </p:sp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Visualizing Learning Curves by GPU Count and Batch Size</a:t>
            </a:r>
            <a:endParaRPr>
              <a:solidFill>
                <a:srgbClr val="000000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GPUs [1, 2, 4]</a:t>
            </a:r>
            <a:endParaRPr>
              <a:solidFill>
                <a:srgbClr val="000000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Batch Size [64, 128, 512]</a:t>
            </a:r>
            <a:endParaRPr>
              <a:solidFill>
                <a:srgbClr val="000000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Epochs - 10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6250" y="1685713"/>
            <a:ext cx="4204149" cy="26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1101</Words>
  <Application>Microsoft Macintosh PowerPoint</Application>
  <PresentationFormat>On-screen Show (16:9)</PresentationFormat>
  <Paragraphs>161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Arial</vt:lpstr>
      <vt:lpstr>Simple Light</vt:lpstr>
      <vt:lpstr>Histopathologic Cancer Detection</vt:lpstr>
      <vt:lpstr>Project Overview</vt:lpstr>
      <vt:lpstr>Introduction</vt:lpstr>
      <vt:lpstr>Dataset Overview</vt:lpstr>
      <vt:lpstr>Data Preprocessing</vt:lpstr>
      <vt:lpstr>CSV Creation Comparison</vt:lpstr>
      <vt:lpstr>Performance Comparison</vt:lpstr>
      <vt:lpstr>Base Model</vt:lpstr>
      <vt:lpstr>DDP Analysis</vt:lpstr>
      <vt:lpstr>PowerPoint Presentation</vt:lpstr>
      <vt:lpstr>PowerPoint Presentation</vt:lpstr>
      <vt:lpstr>Best Configuration by Composite Score</vt:lpstr>
      <vt:lpstr>Test Accuracy Across GPU &amp; Batch Size Configuration</vt:lpstr>
      <vt:lpstr>Training Time Scaling With Multiple GPUs</vt:lpstr>
      <vt:lpstr>FSDP Analysis</vt:lpstr>
      <vt:lpstr>PowerPoint Presentation</vt:lpstr>
      <vt:lpstr>PowerPoint Presentation</vt:lpstr>
      <vt:lpstr>Best Configuration by Composite Score</vt:lpstr>
      <vt:lpstr>Test Accuracy Across GPU &amp; Batch Size Configuration</vt:lpstr>
      <vt:lpstr>Training Time Scaling with Multiple GPUs</vt:lpstr>
      <vt:lpstr>Comparative Analysis: FSDP vs DDP</vt:lpstr>
      <vt:lpstr>Scaling Efficiency (Speedup)</vt:lpstr>
      <vt:lpstr>Model Accuracy (DDP vs FSDP)</vt:lpstr>
      <vt:lpstr>Future Scope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George Chempumthara</cp:lastModifiedBy>
  <cp:revision>1</cp:revision>
  <dcterms:modified xsi:type="dcterms:W3CDTF">2025-12-03T23:12:31Z</dcterms:modified>
</cp:coreProperties>
</file>